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48" r:id="rId4"/>
  </p:sldMasterIdLst>
  <p:notesMasterIdLst>
    <p:notesMasterId r:id="rId36"/>
  </p:notesMasterIdLst>
  <p:handoutMasterIdLst>
    <p:handoutMasterId r:id="rId37"/>
  </p:handout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  <p:sldId id="263" r:id="rId12"/>
    <p:sldId id="264" r:id="rId13"/>
    <p:sldId id="265" r:id="rId14"/>
    <p:sldId id="266" r:id="rId15"/>
    <p:sldId id="267" r:id="rId16"/>
    <p:sldId id="268" r:id="rId17"/>
    <p:sldId id="269" r:id="rId18"/>
    <p:sldId id="270" r:id="rId19"/>
    <p:sldId id="271" r:id="rId20"/>
    <p:sldId id="272" r:id="rId21"/>
    <p:sldId id="273" r:id="rId22"/>
    <p:sldId id="274" r:id="rId23"/>
    <p:sldId id="275" r:id="rId24"/>
    <p:sldId id="276" r:id="rId25"/>
    <p:sldId id="277" r:id="rId26"/>
    <p:sldId id="278" r:id="rId27"/>
    <p:sldId id="279" r:id="rId28"/>
    <p:sldId id="280" r:id="rId29"/>
    <p:sldId id="281" r:id="rId30"/>
    <p:sldId id="282" r:id="rId31"/>
    <p:sldId id="283" r:id="rId32"/>
    <p:sldId id="284" r:id="rId33"/>
    <p:sldId id="285" r:id="rId34"/>
    <p:sldId id="286" r:id="rId35"/>
  </p:sldIdLst>
  <p:sldSz cx="12188825" cy="6858000"/>
  <p:notesSz cx="6950075" cy="9236075"/>
  <p:embeddedFontLst>
    <p:embeddedFont>
      <p:font typeface="Play" panose="020B0604020202020204" charset="0"/>
      <p:regular r:id="rId38"/>
      <p:bold r:id="rId39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39">
          <p15:clr>
            <a:srgbClr val="A4A3A4"/>
          </p15:clr>
        </p15:guide>
      </p15:sldGuideLst>
    </p:ext>
    <p:ext uri="GoogleSlidesCustomDataVersion2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40" roundtripDataSignature="AMtx7miep2/YyQ+HMco3zuViwLwsV2qwv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114"/>
      </p:cViewPr>
      <p:guideLst>
        <p:guide orient="horz" pos="2160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3" d="100"/>
          <a:sy n="83" d="100"/>
        </p:scale>
        <p:origin x="3912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font" Target="fonts/font2.fntdata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viewProps" Target="viewProp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handoutMaster" Target="handoutMasters/handoutMaster1.xml"/><Relationship Id="rId40" Type="http://customschemas.google.com/relationships/presentationmetadata" Target="metadata"/><Relationship Id="rId45" Type="http://schemas.microsoft.com/office/2016/11/relationships/changesInfo" Target="changesInfos/changesInfo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heme" Target="theme/theme1.xml"/><Relationship Id="rId8" Type="http://schemas.openxmlformats.org/officeDocument/2006/relationships/slide" Target="slides/slide4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font" Target="fonts/font1.fntdata"/><Relationship Id="rId20" Type="http://schemas.openxmlformats.org/officeDocument/2006/relationships/slide" Target="slides/slide16.xml"/><Relationship Id="rId41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imberly Bloom" userId="63c65fea-7921-4e23-919d-a37c3c00c8bb" providerId="ADAL" clId="{6D7A4304-DF7C-4705-8783-ED3C7968589F}"/>
    <pc:docChg chg="custSel modHandout">
      <pc:chgData name="Kimberly Bloom" userId="63c65fea-7921-4e23-919d-a37c3c00c8bb" providerId="ADAL" clId="{6D7A4304-DF7C-4705-8783-ED3C7968589F}" dt="2026-07-15T17:52:54.157" v="0" actId="21"/>
      <pc:docMkLst>
        <pc:docMk/>
      </pc:docMkLst>
    </pc:docChg>
  </pc:docChgLst>
</pc:chgInfo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1019E3B2-0278-4B71-5314-CB25A6AFB1F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AE08BAF-CE76-0E4C-33C7-A3040D3FB370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721E3E2-1E65-9E66-A197-7B4036AA5F7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937000" y="8772525"/>
            <a:ext cx="3011488" cy="463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C3493C2-0409-4A90-8A06-AA39FC500D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96150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58575" y="692700"/>
            <a:ext cx="4633600" cy="3463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10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6" name="Google Shape;136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4" name="Google Shape;144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12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49" name="Google Shape;149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56" name="Google Shape;156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Google Shape;163;p14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4" name="Google Shape;164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15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0" name="Google Shape;17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6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8" name="Google Shape;178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1158575" y="692700"/>
            <a:ext cx="4633600" cy="3463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7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8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0" name="Google Shape;190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19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8" name="Google Shape;198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2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7" name="Google Shape;7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20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6" name="Google Shape;206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Google Shape;212;p21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3" name="Google Shape;213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2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0" name="Google Shape;220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p23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2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p24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4" name="Google Shape;23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Google Shape;241;p25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2" name="Google Shape;242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26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2" name="Google Shape;252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p27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0" name="Google Shape;260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28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0" name="Google Shape;280;p29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1" name="Google Shape;281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3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4" name="Google Shape;84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7" name="Google Shape;287;p30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8" name="Google Shape;288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31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7" name="Google Shape;297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p4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2" name="Google Shape;92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5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6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7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3" name="Google Shape;11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8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0" name="Google Shape;120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9:notes"/>
          <p:cNvSpPr txBox="1">
            <a:spLocks noGrp="1"/>
          </p:cNvSpPr>
          <p:nvPr>
            <p:ph type="body" idx="1"/>
          </p:nvPr>
        </p:nvSpPr>
        <p:spPr>
          <a:xfrm>
            <a:off x="695000" y="4387125"/>
            <a:ext cx="5560050" cy="41562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8" name="Google Shape;128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98463" y="692150"/>
            <a:ext cx="6154737" cy="34639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ith Cogs" type="blank">
  <p:cSld name="BLANK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33"/>
          <p:cNvSpPr/>
          <p:nvPr/>
        </p:nvSpPr>
        <p:spPr>
          <a:xfrm>
            <a:off x="-1" y="0"/>
            <a:ext cx="12188825" cy="14097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EEC665"/>
              </a:gs>
              <a:gs pos="100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;p3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9009" y="-381000"/>
            <a:ext cx="2133603" cy="2133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>
  <p:cSld name="Two Content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4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42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5383398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•"/>
              <a:defRPr sz="2800">
                <a:solidFill>
                  <a:srgbClr val="485B7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–"/>
              <a:defRPr sz="2400">
                <a:solidFill>
                  <a:srgbClr val="485B7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•"/>
              <a:defRPr sz="2000">
                <a:solidFill>
                  <a:srgbClr val="485B7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–"/>
              <a:defRPr sz="1800">
                <a:solidFill>
                  <a:srgbClr val="485B7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»"/>
              <a:defRPr sz="1800"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5" name="Google Shape;55;p42"/>
          <p:cNvSpPr txBox="1">
            <a:spLocks noGrp="1"/>
          </p:cNvSpPr>
          <p:nvPr>
            <p:ph type="body" idx="2"/>
          </p:nvPr>
        </p:nvSpPr>
        <p:spPr>
          <a:xfrm>
            <a:off x="6195986" y="1600203"/>
            <a:ext cx="5383398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•"/>
              <a:defRPr sz="2800">
                <a:solidFill>
                  <a:srgbClr val="485B7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–"/>
              <a:defRPr sz="2400">
                <a:solidFill>
                  <a:srgbClr val="485B7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•"/>
              <a:defRPr sz="2000">
                <a:solidFill>
                  <a:srgbClr val="485B7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–"/>
              <a:defRPr sz="1800">
                <a:solidFill>
                  <a:srgbClr val="485B7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»"/>
              <a:defRPr sz="1800"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pic>
        <p:nvPicPr>
          <p:cNvPr id="56" name="Google Shape;56;p42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Google Shape;58;p43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43"/>
          <p:cNvSpPr txBox="1">
            <a:spLocks noGrp="1"/>
          </p:cNvSpPr>
          <p:nvPr>
            <p:ph type="body" idx="1"/>
          </p:nvPr>
        </p:nvSpPr>
        <p:spPr>
          <a:xfrm>
            <a:off x="609441" y="1535113"/>
            <a:ext cx="5385514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None/>
              <a:defRPr sz="2400" b="1">
                <a:solidFill>
                  <a:srgbClr val="485B7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0" name="Google Shape;60;p43"/>
          <p:cNvSpPr txBox="1">
            <a:spLocks noGrp="1"/>
          </p:cNvSpPr>
          <p:nvPr>
            <p:ph type="body" idx="2"/>
          </p:nvPr>
        </p:nvSpPr>
        <p:spPr>
          <a:xfrm>
            <a:off x="609441" y="2174875"/>
            <a:ext cx="5385514" cy="376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 sz="2400">
                <a:solidFill>
                  <a:srgbClr val="485B71"/>
                </a:solidFill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 sz="2000">
                <a:solidFill>
                  <a:srgbClr val="485B71"/>
                </a:solidFill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•"/>
              <a:defRPr sz="1800">
                <a:solidFill>
                  <a:srgbClr val="485B71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Char char="–"/>
              <a:defRPr sz="1600">
                <a:solidFill>
                  <a:srgbClr val="485B71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Char char="»"/>
              <a:defRPr sz="1600">
                <a:solidFill>
                  <a:srgbClr val="485B7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sp>
        <p:nvSpPr>
          <p:cNvPr id="61" name="Google Shape;61;p43"/>
          <p:cNvSpPr txBox="1">
            <a:spLocks noGrp="1"/>
          </p:cNvSpPr>
          <p:nvPr>
            <p:ph type="body" idx="3"/>
          </p:nvPr>
        </p:nvSpPr>
        <p:spPr>
          <a:xfrm>
            <a:off x="6191754" y="1535113"/>
            <a:ext cx="5387630" cy="639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None/>
              <a:defRPr sz="2400" b="1">
                <a:solidFill>
                  <a:srgbClr val="485B71"/>
                </a:solidFill>
              </a:defRPr>
            </a:lvl1pPr>
            <a:lvl2pPr marL="914400" lvl="1" indent="-228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None/>
              <a:defRPr sz="2000" b="1"/>
            </a:lvl2pPr>
            <a:lvl3pPr marL="1371600" lvl="2" indent="-2286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None/>
              <a:defRPr sz="1800" b="1"/>
            </a:lvl3pPr>
            <a:lvl4pPr marL="1828800" lvl="3" indent="-2286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None/>
              <a:defRPr sz="1600" b="1"/>
            </a:lvl4pPr>
            <a:lvl5pPr marL="2286000" lvl="4" indent="-2286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None/>
              <a:defRPr sz="1600" b="1"/>
            </a:lvl5pPr>
            <a:lvl6pPr marL="2743200" lvl="5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62" name="Google Shape;62;p43"/>
          <p:cNvSpPr txBox="1">
            <a:spLocks noGrp="1"/>
          </p:cNvSpPr>
          <p:nvPr>
            <p:ph type="body" idx="4"/>
          </p:nvPr>
        </p:nvSpPr>
        <p:spPr>
          <a:xfrm>
            <a:off x="6191754" y="2174875"/>
            <a:ext cx="5387630" cy="3768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 sz="2400">
                <a:solidFill>
                  <a:srgbClr val="485B71"/>
                </a:solidFill>
              </a:defRPr>
            </a:lvl1pPr>
            <a:lvl2pPr marL="914400" lvl="1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 sz="2000">
                <a:solidFill>
                  <a:srgbClr val="485B71"/>
                </a:solidFill>
              </a:defRPr>
            </a:lvl2pPr>
            <a:lvl3pPr marL="1371600" lvl="2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•"/>
              <a:defRPr sz="1800">
                <a:solidFill>
                  <a:srgbClr val="485B71"/>
                </a:solidFill>
              </a:defRPr>
            </a:lvl3pPr>
            <a:lvl4pPr marL="1828800" lvl="3" indent="-3302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Char char="–"/>
              <a:defRPr sz="1600">
                <a:solidFill>
                  <a:srgbClr val="485B71"/>
                </a:solidFill>
              </a:defRPr>
            </a:lvl4pPr>
            <a:lvl5pPr marL="2286000" lvl="4" indent="-330200" algn="l">
              <a:spcBef>
                <a:spcPts val="320"/>
              </a:spcBef>
              <a:spcAft>
                <a:spcPts val="0"/>
              </a:spcAft>
              <a:buClr>
                <a:srgbClr val="485B71"/>
              </a:buClr>
              <a:buSzPts val="1600"/>
              <a:buChar char="»"/>
              <a:defRPr sz="1600">
                <a:solidFill>
                  <a:srgbClr val="485B71"/>
                </a:solidFill>
              </a:defRPr>
            </a:lvl5pPr>
            <a:lvl6pPr marL="2743200" lvl="5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6pPr>
            <a:lvl7pPr marL="3200400" lvl="6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7pPr>
            <a:lvl8pPr marL="3657600" lvl="7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8pPr>
            <a:lvl9pPr marL="4114800" lvl="8" indent="-330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9pPr>
          </a:lstStyle>
          <a:p>
            <a:endParaRPr/>
          </a:p>
        </p:txBody>
      </p:sp>
      <p:pic>
        <p:nvPicPr>
          <p:cNvPr id="63" name="Google Shape;63;p4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44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pic>
        <p:nvPicPr>
          <p:cNvPr id="66" name="Google Shape;66;p4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760412" y="6310935"/>
            <a:ext cx="838200" cy="362465"/>
          </a:xfrm>
          <a:prstGeom prst="rect">
            <a:avLst/>
          </a:prstGeom>
          <a:noFill/>
          <a:ln>
            <a:noFill/>
          </a:ln>
        </p:spPr>
      </p:pic>
      <p:sp>
        <p:nvSpPr>
          <p:cNvPr id="67" name="Google Shape;67;p44"/>
          <p:cNvSpPr/>
          <p:nvPr/>
        </p:nvSpPr>
        <p:spPr>
          <a:xfrm>
            <a:off x="10133012" y="6096000"/>
            <a:ext cx="1524002" cy="548582"/>
          </a:xfrm>
          <a:prstGeom prst="rect">
            <a:avLst/>
          </a:prstGeom>
          <a:solidFill>
            <a:srgbClr val="FFFFFF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">
  <p:cSld name="Blank Slide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gs Header">
  <p:cSld name="Cogs Header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4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Char char="•"/>
              <a:defRPr>
                <a:solidFill>
                  <a:srgbClr val="485B7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–"/>
              <a:defRPr>
                <a:solidFill>
                  <a:srgbClr val="485B7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>
                <a:solidFill>
                  <a:srgbClr val="485B7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>
                <a:solidFill>
                  <a:srgbClr val="485B7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»"/>
              <a:defRPr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3" name="Google Shape;13;p34"/>
          <p:cNvSpPr/>
          <p:nvPr/>
        </p:nvSpPr>
        <p:spPr>
          <a:xfrm>
            <a:off x="-1" y="0"/>
            <a:ext cx="12188825" cy="14097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EEC665"/>
              </a:gs>
              <a:gs pos="100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4" name="Google Shape;14;p34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9009" y="-381000"/>
            <a:ext cx="2133603" cy="2133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 Kairos Logo">
  <p:cSld name="Title Slide Kairos Logo"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Google Shape;16;p35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0" y="0"/>
            <a:ext cx="4114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" name="Google Shape;17;p35"/>
          <p:cNvSpPr txBox="1"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35"/>
          <p:cNvSpPr txBox="1"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19" name="Google Shape;19;p35" descr="A blue oval with black text&#10;&#10;AI-generated content may be incorrect.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01897" y="282658"/>
            <a:ext cx="836748" cy="3204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Conference Logo" type="obj">
  <p:cSld name="OBJECT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36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0">
                <a:srgbClr val="FFFFFF"/>
              </a:gs>
              <a:gs pos="25000">
                <a:srgbClr val="FFFFFF"/>
              </a:gs>
              <a:gs pos="70000">
                <a:srgbClr val="FFFFFF"/>
              </a:gs>
              <a:gs pos="100000">
                <a:srgbClr val="FFFFFF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22;p36"/>
          <p:cNvSpPr txBox="1">
            <a:spLocks noGrp="1"/>
          </p:cNvSpPr>
          <p:nvPr>
            <p:ph type="title"/>
          </p:nvPr>
        </p:nvSpPr>
        <p:spPr>
          <a:xfrm>
            <a:off x="4265612" y="274638"/>
            <a:ext cx="7313772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3" name="Google Shape;23;p36"/>
          <p:cNvSpPr txBox="1">
            <a:spLocks noGrp="1"/>
          </p:cNvSpPr>
          <p:nvPr>
            <p:ph type="body" idx="1"/>
          </p:nvPr>
        </p:nvSpPr>
        <p:spPr>
          <a:xfrm>
            <a:off x="4265612" y="1600203"/>
            <a:ext cx="7313772" cy="498315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Char char="•"/>
              <a:defRPr>
                <a:solidFill>
                  <a:srgbClr val="485B7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–"/>
              <a:defRPr>
                <a:solidFill>
                  <a:srgbClr val="485B7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>
                <a:solidFill>
                  <a:srgbClr val="485B7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>
                <a:solidFill>
                  <a:srgbClr val="485B7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»"/>
              <a:defRPr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24" name="Google Shape;24;p36" descr="A blue oval with black text&#10;&#10;AI-generated content may be incorrect.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301897" y="282658"/>
            <a:ext cx="836748" cy="320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" name="Google Shape;25;p3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8166" y="1295135"/>
            <a:ext cx="3810265" cy="3810265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26" name="Google Shape;26;p36"/>
          <p:cNvCxnSpPr/>
          <p:nvPr/>
        </p:nvCxnSpPr>
        <p:spPr>
          <a:xfrm>
            <a:off x="4113212" y="0"/>
            <a:ext cx="0" cy="6858000"/>
          </a:xfrm>
          <a:prstGeom prst="straightConnector1">
            <a:avLst/>
          </a:prstGeom>
          <a:noFill/>
          <a:ln w="9525" cap="flat" cmpd="sng">
            <a:solidFill>
              <a:srgbClr val="A5A5A5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Slide with Logo">
  <p:cSld name="Blank Slide with Logo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Google Shape;28;p3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3_Title Slide Kairos Logo">
  <p:cSld name="3_Title Slide Kairos Logo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Google Shape;30;p38" descr="A group of gears on a blue background&#10;&#10;Description automatically generated"/>
          <p:cNvPicPr preferRelativeResize="0"/>
          <p:nvPr/>
        </p:nvPicPr>
        <p:blipFill rotWithShape="1">
          <a:blip r:embed="rId2">
            <a:alphaModFix/>
          </a:blip>
          <a:srcRect t="13043"/>
          <a:stretch/>
        </p:blipFill>
        <p:spPr>
          <a:xfrm>
            <a:off x="0" y="0"/>
            <a:ext cx="41148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38"/>
          <p:cNvSpPr txBox="1">
            <a:spLocks noGrp="1"/>
          </p:cNvSpPr>
          <p:nvPr>
            <p:ph type="ctrTitle"/>
          </p:nvPr>
        </p:nvSpPr>
        <p:spPr>
          <a:xfrm>
            <a:off x="5713412" y="1676400"/>
            <a:ext cx="5180251" cy="1470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38"/>
          <p:cNvSpPr txBox="1">
            <a:spLocks noGrp="1"/>
          </p:cNvSpPr>
          <p:nvPr>
            <p:ph type="subTitle" idx="1"/>
          </p:nvPr>
        </p:nvSpPr>
        <p:spPr>
          <a:xfrm>
            <a:off x="5713412" y="3432172"/>
            <a:ext cx="5181600" cy="1752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spcBef>
                <a:spcPts val="640"/>
              </a:spcBef>
              <a:spcAft>
                <a:spcPts val="0"/>
              </a:spcAft>
              <a:buClr>
                <a:srgbClr val="888888"/>
              </a:buClr>
              <a:buSzPts val="3200"/>
              <a:buNone/>
              <a:defRPr>
                <a:solidFill>
                  <a:srgbClr val="888888"/>
                </a:solidFill>
              </a:defRPr>
            </a:lvl1pPr>
            <a:lvl2pPr lvl="1" algn="ctr">
              <a:spcBef>
                <a:spcPts val="560"/>
              </a:spcBef>
              <a:spcAft>
                <a:spcPts val="0"/>
              </a:spcAft>
              <a:buClr>
                <a:srgbClr val="888888"/>
              </a:buClr>
              <a:buSzPts val="2800"/>
              <a:buNone/>
              <a:defRPr>
                <a:solidFill>
                  <a:srgbClr val="888888"/>
                </a:solidFill>
              </a:defRPr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>
                <a:solidFill>
                  <a:srgbClr val="888888"/>
                </a:solidFill>
              </a:defRPr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pic>
        <p:nvPicPr>
          <p:cNvPr id="33" name="Google Shape;33;p38" descr="A white logo with black background&#10;&#10;Description automatically generated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241458" y="220980"/>
            <a:ext cx="957626" cy="36576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34;p38"/>
          <p:cNvSpPr/>
          <p:nvPr/>
        </p:nvSpPr>
        <p:spPr>
          <a:xfrm>
            <a:off x="0" y="0"/>
            <a:ext cx="4114800" cy="6858000"/>
          </a:xfrm>
          <a:prstGeom prst="rect">
            <a:avLst/>
          </a:prstGeom>
          <a:gradFill>
            <a:gsLst>
              <a:gs pos="0">
                <a:srgbClr val="1F517D"/>
              </a:gs>
              <a:gs pos="46000">
                <a:srgbClr val="061A34"/>
              </a:gs>
              <a:gs pos="100000">
                <a:srgbClr val="061A34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Font typeface="Calibri"/>
              <a:buNone/>
            </a:pPr>
            <a:endParaRPr sz="1800" b="0" i="0" u="none" strike="noStrike" cap="non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5" name="Google Shape;35;p38" descr="A blue oval with black text&#10;&#10;AI-generated content may be incorrect.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301897" y="282658"/>
            <a:ext cx="836748" cy="320405"/>
          </a:xfrm>
          <a:prstGeom prst="rect">
            <a:avLst/>
          </a:prstGeom>
          <a:noFill/>
          <a:ln>
            <a:noFill/>
          </a:ln>
        </p:spPr>
      </p:pic>
      <p:pic>
        <p:nvPicPr>
          <p:cNvPr id="36" name="Google Shape;36;p38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50812" y="1295134"/>
            <a:ext cx="3818855" cy="381620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>
  <p:cSld name="Title and Content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9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39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Char char="•"/>
              <a:defRPr>
                <a:solidFill>
                  <a:srgbClr val="485B7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–"/>
              <a:defRPr>
                <a:solidFill>
                  <a:srgbClr val="485B7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>
                <a:solidFill>
                  <a:srgbClr val="485B7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>
                <a:solidFill>
                  <a:srgbClr val="485B7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»"/>
              <a:defRPr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0" name="Google Shape;40;p3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 - Kairos Logo">
  <p:cSld name="Title and Content - Kairos Logo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40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40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2671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Char char="•"/>
              <a:defRPr>
                <a:solidFill>
                  <a:srgbClr val="485B71"/>
                </a:solidFill>
              </a:defRPr>
            </a:lvl1pPr>
            <a:lvl2pPr marL="914400" lvl="1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–"/>
              <a:defRPr>
                <a:solidFill>
                  <a:srgbClr val="485B71"/>
                </a:solidFill>
              </a:defRPr>
            </a:lvl2pPr>
            <a:lvl3pPr marL="1371600" lvl="2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•"/>
              <a:defRPr>
                <a:solidFill>
                  <a:srgbClr val="485B71"/>
                </a:solidFill>
              </a:defRPr>
            </a:lvl3pPr>
            <a:lvl4pPr marL="1828800" lvl="3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–"/>
              <a:defRPr>
                <a:solidFill>
                  <a:srgbClr val="485B71"/>
                </a:solidFill>
              </a:defRPr>
            </a:lvl4pPr>
            <a:lvl5pPr marL="2286000" lvl="4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»"/>
              <a:defRPr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pic>
        <p:nvPicPr>
          <p:cNvPr id="44" name="Google Shape;44;p4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09441" y="6310935"/>
            <a:ext cx="838200" cy="362465"/>
          </a:xfrm>
          <a:prstGeom prst="rect">
            <a:avLst/>
          </a:prstGeom>
          <a:noFill/>
          <a:ln>
            <a:noFill/>
          </a:ln>
        </p:spPr>
      </p:pic>
      <p:pic>
        <p:nvPicPr>
          <p:cNvPr id="45" name="Google Shape;45;p4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0133012" y="6096000"/>
            <a:ext cx="1524000" cy="5949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s with Cogs" type="twoObj">
  <p:cSld name="TWO_OBJECTS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41"/>
          <p:cNvSpPr txBox="1">
            <a:spLocks noGrp="1"/>
          </p:cNvSpPr>
          <p:nvPr>
            <p:ph type="title"/>
          </p:nvPr>
        </p:nvSpPr>
        <p:spPr>
          <a:xfrm>
            <a:off x="643474" y="1378435"/>
            <a:ext cx="10969943" cy="10297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>
                <a:solidFill>
                  <a:srgbClr val="485B7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41"/>
          <p:cNvSpPr txBox="1">
            <a:spLocks noGrp="1"/>
          </p:cNvSpPr>
          <p:nvPr>
            <p:ph type="body" idx="1"/>
          </p:nvPr>
        </p:nvSpPr>
        <p:spPr>
          <a:xfrm>
            <a:off x="643474" y="2590800"/>
            <a:ext cx="5383398" cy="35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•"/>
              <a:defRPr sz="2800">
                <a:solidFill>
                  <a:srgbClr val="485B7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–"/>
              <a:defRPr sz="2400">
                <a:solidFill>
                  <a:srgbClr val="485B7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•"/>
              <a:defRPr sz="2000">
                <a:solidFill>
                  <a:srgbClr val="485B7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–"/>
              <a:defRPr sz="1800">
                <a:solidFill>
                  <a:srgbClr val="485B7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»"/>
              <a:defRPr sz="1800"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49" name="Google Shape;49;p41"/>
          <p:cNvSpPr txBox="1">
            <a:spLocks noGrp="1"/>
          </p:cNvSpPr>
          <p:nvPr>
            <p:ph type="body" idx="2"/>
          </p:nvPr>
        </p:nvSpPr>
        <p:spPr>
          <a:xfrm>
            <a:off x="6230019" y="2590800"/>
            <a:ext cx="5383398" cy="3581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06400" algn="l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Char char="•"/>
              <a:defRPr sz="2800">
                <a:solidFill>
                  <a:srgbClr val="485B71"/>
                </a:solidFill>
              </a:defRPr>
            </a:lvl1pPr>
            <a:lvl2pPr marL="914400" lvl="1" indent="-381000" algn="l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Char char="–"/>
              <a:defRPr sz="2400">
                <a:solidFill>
                  <a:srgbClr val="485B71"/>
                </a:solidFill>
              </a:defRPr>
            </a:lvl2pPr>
            <a:lvl3pPr marL="1371600" lvl="2" indent="-355600" algn="l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Char char="•"/>
              <a:defRPr sz="2000">
                <a:solidFill>
                  <a:srgbClr val="485B71"/>
                </a:solidFill>
              </a:defRPr>
            </a:lvl3pPr>
            <a:lvl4pPr marL="1828800" lvl="3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–"/>
              <a:defRPr sz="1800">
                <a:solidFill>
                  <a:srgbClr val="485B71"/>
                </a:solidFill>
              </a:defRPr>
            </a:lvl4pPr>
            <a:lvl5pPr marL="2286000" lvl="4" indent="-342900" algn="l">
              <a:spcBef>
                <a:spcPts val="360"/>
              </a:spcBef>
              <a:spcAft>
                <a:spcPts val="0"/>
              </a:spcAft>
              <a:buClr>
                <a:srgbClr val="485B71"/>
              </a:buClr>
              <a:buSzPts val="1800"/>
              <a:buChar char="»"/>
              <a:defRPr sz="1800">
                <a:solidFill>
                  <a:srgbClr val="485B71"/>
                </a:solidFill>
              </a:defRPr>
            </a:lvl5pPr>
            <a:lvl6pPr marL="2743200" lvl="5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marL="3200400" lvl="6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marL="3657600" lvl="7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marL="4114800" lvl="8" indent="-3429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>
            <a:endParaRPr/>
          </a:p>
        </p:txBody>
      </p:sp>
      <p:sp>
        <p:nvSpPr>
          <p:cNvPr id="50" name="Google Shape;50;p41"/>
          <p:cNvSpPr/>
          <p:nvPr/>
        </p:nvSpPr>
        <p:spPr>
          <a:xfrm>
            <a:off x="-1" y="0"/>
            <a:ext cx="12188825" cy="1409700"/>
          </a:xfrm>
          <a:prstGeom prst="rect">
            <a:avLst/>
          </a:prstGeom>
          <a:gradFill>
            <a:gsLst>
              <a:gs pos="0">
                <a:srgbClr val="FFFFFF"/>
              </a:gs>
              <a:gs pos="35000">
                <a:srgbClr val="EEC665"/>
              </a:gs>
              <a:gs pos="100000">
                <a:srgbClr val="EEC665"/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51" name="Google Shape;51;p4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4799009" y="-381000"/>
            <a:ext cx="2133603" cy="213360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32"/>
          <p:cNvSpPr txBox="1">
            <a:spLocks noGrp="1"/>
          </p:cNvSpPr>
          <p:nvPr>
            <p:ph type="title"/>
          </p:nvPr>
        </p:nvSpPr>
        <p:spPr>
          <a:xfrm>
            <a:off x="609441" y="274638"/>
            <a:ext cx="10969943" cy="1143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Clr>
                <a:srgbClr val="485B71"/>
              </a:buClr>
              <a:buSzPts val="4400"/>
              <a:buFont typeface="Calibri"/>
              <a:buNone/>
              <a:defRPr sz="44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32"/>
          <p:cNvSpPr txBox="1">
            <a:spLocks noGrp="1"/>
          </p:cNvSpPr>
          <p:nvPr>
            <p:ph type="body" idx="1"/>
          </p:nvPr>
        </p:nvSpPr>
        <p:spPr>
          <a:xfrm>
            <a:off x="609441" y="1600203"/>
            <a:ext cx="10969943" cy="43433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31800" algn="l" rtl="0">
              <a:spcBef>
                <a:spcPts val="640"/>
              </a:spcBef>
              <a:spcAft>
                <a:spcPts val="0"/>
              </a:spcAft>
              <a:buClr>
                <a:srgbClr val="485B71"/>
              </a:buClr>
              <a:buSzPts val="3200"/>
              <a:buFont typeface="Arial"/>
              <a:buChar char="•"/>
              <a:defRPr sz="32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406400" algn="l" rtl="0">
              <a:spcBef>
                <a:spcPts val="560"/>
              </a:spcBef>
              <a:spcAft>
                <a:spcPts val="0"/>
              </a:spcAft>
              <a:buClr>
                <a:srgbClr val="485B71"/>
              </a:buClr>
              <a:buSzPts val="2800"/>
              <a:buFont typeface="Arial"/>
              <a:buChar char="–"/>
              <a:defRPr sz="28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81000" algn="l" rtl="0">
              <a:spcBef>
                <a:spcPts val="480"/>
              </a:spcBef>
              <a:spcAft>
                <a:spcPts val="0"/>
              </a:spcAft>
              <a:buClr>
                <a:srgbClr val="485B7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Font typeface="Arial"/>
              <a:buChar char="–"/>
              <a:defRPr sz="20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55600" algn="l" rtl="0">
              <a:spcBef>
                <a:spcPts val="400"/>
              </a:spcBef>
              <a:spcAft>
                <a:spcPts val="0"/>
              </a:spcAft>
              <a:buClr>
                <a:srgbClr val="485B71"/>
              </a:buClr>
              <a:buSzPts val="2000"/>
              <a:buFont typeface="Arial"/>
              <a:buChar char="»"/>
              <a:defRPr sz="2000" b="0" i="0" u="none" strike="noStrike" cap="none">
                <a:solidFill>
                  <a:srgbClr val="485B7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55600" algn="l" rtl="0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" name="Google Shape;73;p1" descr="page-01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893"/>
            <a:ext cx="12188520" cy="6856214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"/>
          <p:cNvSpPr txBox="1"/>
          <p:nvPr/>
        </p:nvSpPr>
        <p:spPr>
          <a:xfrm>
            <a:off x="4479393" y="1187555"/>
            <a:ext cx="7130463" cy="446233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54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Torch</a:t>
            </a:r>
            <a:endParaRPr sz="5400" dirty="0"/>
          </a:p>
          <a:p>
            <a:pPr lvl="8"/>
            <a:r>
              <a:rPr lang="en-US" sz="4000" b="1" i="0" u="none" strike="noStrike" cap="none" dirty="0">
                <a:solidFill>
                  <a:srgbClr val="F2B4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Play"/>
                <a:ea typeface="Play"/>
                <a:cs typeface="Play"/>
                <a:sym typeface="Play"/>
              </a:rPr>
              <a:t>Walking the Journey with the Next Generation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999" b="0" i="0" u="none" strike="noStrike" cap="none" dirty="0">
                <a:solidFill>
                  <a:srgbClr val="555555"/>
                </a:solidFill>
                <a:latin typeface="Arial"/>
                <a:ea typeface="Arial"/>
                <a:cs typeface="Arial"/>
                <a:sym typeface="Arial"/>
              </a:rPr>
              <a:t>2026 Kairos Annual Conference • Orlando, Florida</a:t>
            </a:r>
            <a:endParaRPr dirty="0"/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399" b="1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Juan Martinez and Ida Mae Wheeler</a:t>
            </a:r>
            <a:endParaRPr sz="2399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999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7200" b="1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Welcome</a:t>
            </a:r>
            <a:endParaRPr sz="8797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10"/>
          <p:cNvSpPr txBox="1"/>
          <p:nvPr/>
        </p:nvSpPr>
        <p:spPr>
          <a:xfrm>
            <a:off x="4369693" y="635562"/>
            <a:ext cx="780797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Team Preparation Shapes the Weekend</a:t>
            </a:r>
          </a:p>
        </p:txBody>
      </p:sp>
      <p:sp>
        <p:nvSpPr>
          <p:cNvPr id="140" name="Google Shape;140;p10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10"/>
          <p:cNvSpPr txBox="1"/>
          <p:nvPr/>
        </p:nvSpPr>
        <p:spPr>
          <a:xfrm>
            <a:off x="4369693" y="2133513"/>
            <a:ext cx="7541835" cy="30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Key markers are introduced during team meetings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Volunteers experience the components before seeing them in the youth’s behaviors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Evidence-based transformation helps speak the language of institutional change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Group dynamics help leaders understand what is happening in the room</a:t>
            </a:r>
            <a:endParaRPr sz="2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6" name="Google Shape;146;p1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3303" y="0"/>
            <a:ext cx="12185522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" name="Google Shape;153;p1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1218882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Google Shape;159;p13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1" name="Google Shape;161;p13" descr="a_clean_presentation_infographic_slide_on_a_white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29100" y="2002550"/>
            <a:ext cx="7886699" cy="4618058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3"/>
          <p:cNvSpPr txBox="1"/>
          <p:nvPr/>
        </p:nvSpPr>
        <p:spPr>
          <a:xfrm>
            <a:off x="4369693" y="644355"/>
            <a:ext cx="453515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Group Dynamics Training</a:t>
            </a:r>
            <a:endParaRPr sz="16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p14"/>
          <p:cNvSpPr txBox="1"/>
          <p:nvPr/>
        </p:nvSpPr>
        <p:spPr>
          <a:xfrm>
            <a:off x="4304714" y="3733800"/>
            <a:ext cx="7541835" cy="251350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Participants and team members meet before the first day of the Weekend</a:t>
            </a:r>
            <a:endParaRPr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Snacks and an interactive game are shared</a:t>
            </a:r>
            <a:endParaRPr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Conversations help leaders observe trust, comfort, guardedness, or unease before mentoring pairs are made</a:t>
            </a:r>
            <a:endParaRPr dirty="0"/>
          </a:p>
        </p:txBody>
      </p:sp>
      <p:pic>
        <p:nvPicPr>
          <p:cNvPr id="167" name="Google Shape;167;p14"/>
          <p:cNvPicPr preferRelativeResize="0"/>
          <p:nvPr/>
        </p:nvPicPr>
        <p:blipFill rotWithShape="1">
          <a:blip r:embed="rId3">
            <a:alphaModFix/>
          </a:blip>
          <a:srcRect b="31736"/>
          <a:stretch/>
        </p:blipFill>
        <p:spPr>
          <a:xfrm>
            <a:off x="4132386" y="228600"/>
            <a:ext cx="7907534" cy="2971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5"/>
          <p:cNvSpPr txBox="1"/>
          <p:nvPr/>
        </p:nvSpPr>
        <p:spPr>
          <a:xfrm>
            <a:off x="4369694" y="635568"/>
            <a:ext cx="445961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The Kairos Torch Weekend</a:t>
            </a:r>
          </a:p>
        </p:txBody>
      </p:sp>
      <p:sp>
        <p:nvSpPr>
          <p:cNvPr id="174" name="Google Shape;174;p15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75" name="Google Shape;175;p15"/>
          <p:cNvSpPr txBox="1"/>
          <p:nvPr/>
        </p:nvSpPr>
        <p:spPr>
          <a:xfrm>
            <a:off x="4369693" y="2274136"/>
            <a:ext cx="7541835" cy="30931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Welcoming Participants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Common experience as a group: snacks, introductions, Guide/Guidee conversations, and Creation video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7 Weekend talks with table family responses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6 Mask Meditations, Father Forgiveness, Forgiveness Service, and Guide Meetings</a:t>
            </a:r>
            <a:endParaRPr sz="25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638331" y="1676400"/>
            <a:ext cx="8912161" cy="50157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17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87" name="Google Shape;187;p17" descr="a_clean_infographic_presentation_slide_style_ima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158762" y="1878622"/>
            <a:ext cx="7965830" cy="4836604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17"/>
          <p:cNvSpPr txBox="1"/>
          <p:nvPr/>
        </p:nvSpPr>
        <p:spPr>
          <a:xfrm>
            <a:off x="4369693" y="635562"/>
            <a:ext cx="470871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Ongoing Goals of Kairos Torch</a:t>
            </a:r>
            <a:endParaRPr sz="2000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p18"/>
          <p:cNvSpPr txBox="1"/>
          <p:nvPr/>
        </p:nvSpPr>
        <p:spPr>
          <a:xfrm>
            <a:off x="1126183" y="1658814"/>
            <a:ext cx="357049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Continuing Ministry</a:t>
            </a:r>
            <a:endParaRPr sz="1800" dirty="0"/>
          </a:p>
        </p:txBody>
      </p:sp>
      <p:sp>
        <p:nvSpPr>
          <p:cNvPr id="193" name="Google Shape;193;p18"/>
          <p:cNvSpPr/>
          <p:nvPr/>
        </p:nvSpPr>
        <p:spPr>
          <a:xfrm>
            <a:off x="1065212" y="2229272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4" name="Google Shape;194;p18"/>
          <p:cNvSpPr txBox="1"/>
          <p:nvPr/>
        </p:nvSpPr>
        <p:spPr>
          <a:xfrm>
            <a:off x="992550" y="2898531"/>
            <a:ext cx="7267587" cy="175428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The Weekend matters deeply,</a:t>
            </a:r>
            <a:b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but young people need more than a powerful Weekend.</a:t>
            </a:r>
            <a:endParaRPr sz="1600" dirty="0"/>
          </a:p>
        </p:txBody>
      </p:sp>
      <p:pic>
        <p:nvPicPr>
          <p:cNvPr id="195" name="Google Shape;195;p18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007468" y="3958660"/>
            <a:ext cx="4932581" cy="26171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9"/>
          <p:cNvSpPr txBox="1"/>
          <p:nvPr/>
        </p:nvSpPr>
        <p:spPr>
          <a:xfrm>
            <a:off x="4423149" y="634168"/>
            <a:ext cx="736458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What Young People Need After the Weekend</a:t>
            </a:r>
            <a:endParaRPr sz="1800" dirty="0"/>
          </a:p>
        </p:txBody>
      </p:sp>
      <p:sp>
        <p:nvSpPr>
          <p:cNvPr id="202" name="Google Shape;202;p19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03" name="Google Shape;203;p19"/>
          <p:cNvSpPr txBox="1"/>
          <p:nvPr/>
        </p:nvSpPr>
        <p:spPr>
          <a:xfrm>
            <a:off x="4369693" y="1984624"/>
            <a:ext cx="7541835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Consistency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Trusted relationships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Mature Christian presence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People who show up, keep showing up, and walk with them as they process identity, belief, wounds, choices, and future</a:t>
            </a:r>
            <a:endParaRPr sz="2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2"/>
          <p:cNvSpPr txBox="1"/>
          <p:nvPr/>
        </p:nvSpPr>
        <p:spPr>
          <a:xfrm>
            <a:off x="1122143" y="2204430"/>
            <a:ext cx="27621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The Journey</a:t>
            </a:r>
            <a:endParaRPr dirty="0"/>
          </a:p>
        </p:txBody>
      </p:sp>
      <p:sp>
        <p:nvSpPr>
          <p:cNvPr id="80" name="Google Shape;80;p2"/>
          <p:cNvSpPr txBox="1"/>
          <p:nvPr/>
        </p:nvSpPr>
        <p:spPr>
          <a:xfrm>
            <a:off x="1102494" y="3488451"/>
            <a:ext cx="8604214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Torch is not just an event, it’s a journey with young men and women who are still forming identity, direction, trust, and hope. </a:t>
            </a:r>
            <a:endParaRPr sz="360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1141412" y="2778206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p20"/>
          <p:cNvSpPr txBox="1"/>
          <p:nvPr/>
        </p:nvSpPr>
        <p:spPr>
          <a:xfrm>
            <a:off x="4369693" y="634168"/>
            <a:ext cx="512468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Love Without Strings Attached</a:t>
            </a:r>
            <a:endParaRPr sz="1800" dirty="0"/>
          </a:p>
        </p:txBody>
      </p:sp>
      <p:sp>
        <p:nvSpPr>
          <p:cNvPr id="209" name="Google Shape;209;p20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0" name="Google Shape;210;p20"/>
          <p:cNvSpPr txBox="1"/>
          <p:nvPr/>
        </p:nvSpPr>
        <p:spPr>
          <a:xfrm>
            <a:off x="4369693" y="1911363"/>
            <a:ext cx="7541835" cy="3088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love because they earned it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love because they performed well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love because they said the right thing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love because they cleaned themselves up before they came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But love that reflects Jesus Christ</a:t>
            </a:r>
            <a:endParaRPr sz="28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Google Shape;215;p21"/>
          <p:cNvSpPr txBox="1"/>
          <p:nvPr/>
        </p:nvSpPr>
        <p:spPr>
          <a:xfrm>
            <a:off x="4369694" y="626770"/>
            <a:ext cx="673746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Questions They May Never Say Out Loud</a:t>
            </a:r>
            <a:endParaRPr sz="3600" dirty="0"/>
          </a:p>
        </p:txBody>
      </p:sp>
      <p:sp>
        <p:nvSpPr>
          <p:cNvPr id="216" name="Google Shape;216;p21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17" name="Google Shape;217;p21"/>
          <p:cNvSpPr txBox="1"/>
          <p:nvPr/>
        </p:nvSpPr>
        <p:spPr>
          <a:xfrm>
            <a:off x="4369693" y="1834573"/>
            <a:ext cx="7541835" cy="3621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Are you safe?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Are you real?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Are you going to leave?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Do you want something from me?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Can I trust you?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Will you still come back after you see who I really am?</a:t>
            </a:r>
            <a:endParaRPr sz="28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2"/>
          <p:cNvSpPr txBox="1"/>
          <p:nvPr/>
        </p:nvSpPr>
        <p:spPr>
          <a:xfrm>
            <a:off x="1903411" y="1869502"/>
            <a:ext cx="794397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Torch Introduces Something Different</a:t>
            </a:r>
            <a:endParaRPr sz="1800" dirty="0"/>
          </a:p>
        </p:txBody>
      </p:sp>
      <p:sp>
        <p:nvSpPr>
          <p:cNvPr id="223" name="Google Shape;223;p22"/>
          <p:cNvSpPr/>
          <p:nvPr/>
        </p:nvSpPr>
        <p:spPr>
          <a:xfrm>
            <a:off x="1903412" y="245066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4" name="Google Shape;224;p22"/>
          <p:cNvSpPr txBox="1"/>
          <p:nvPr/>
        </p:nvSpPr>
        <p:spPr>
          <a:xfrm>
            <a:off x="1982543" y="3138854"/>
            <a:ext cx="7541835" cy="265709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safe place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table family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mentor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community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journey</a:t>
            </a:r>
            <a:endParaRPr sz="28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3"/>
          <p:cNvSpPr txBox="1"/>
          <p:nvPr/>
        </p:nvSpPr>
        <p:spPr>
          <a:xfrm>
            <a:off x="4369693" y="635562"/>
            <a:ext cx="312299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Weekly Mentoring</a:t>
            </a:r>
            <a:endParaRPr sz="3600" dirty="0"/>
          </a:p>
        </p:txBody>
      </p:sp>
      <p:sp>
        <p:nvSpPr>
          <p:cNvPr id="230" name="Google Shape;230;p23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1" name="Google Shape;231;p23"/>
          <p:cNvSpPr txBox="1"/>
          <p:nvPr/>
        </p:nvSpPr>
        <p:spPr>
          <a:xfrm>
            <a:off x="4369693" y="2010423"/>
            <a:ext cx="7541835" cy="384720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One-to-one mentoring in a group setting is the best practice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Use the appropriate Kairos Torch Mentoring Guide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Identify the best mentoring track for the time available with the youth and facility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Mentoring helps a young person experience the love of Christ over time</a:t>
            </a:r>
            <a:endParaRPr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24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9" name="Google Shape;239;p24"/>
          <p:cNvSpPr txBox="1"/>
          <p:nvPr/>
        </p:nvSpPr>
        <p:spPr>
          <a:xfrm>
            <a:off x="4413656" y="1936283"/>
            <a:ext cx="7541835" cy="29854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Building Christian community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Integrating snacks, music, and celebration of the month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Continuing the journey after the Weekend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Creating a rhythm of belonging and spiritual growth</a:t>
            </a:r>
            <a:endParaRPr sz="2800" dirty="0"/>
          </a:p>
        </p:txBody>
      </p:sp>
      <p:sp>
        <p:nvSpPr>
          <p:cNvPr id="237" name="Google Shape;237;p24"/>
          <p:cNvSpPr txBox="1"/>
          <p:nvPr/>
        </p:nvSpPr>
        <p:spPr>
          <a:xfrm>
            <a:off x="4369693" y="644354"/>
            <a:ext cx="573597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Monthly Reunions and Bible Study</a:t>
            </a:r>
            <a:endParaRPr sz="18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p25"/>
          <p:cNvSpPr/>
          <p:nvPr/>
        </p:nvSpPr>
        <p:spPr>
          <a:xfrm>
            <a:off x="1385901" y="4361864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5" name="Google Shape;245;p25"/>
          <p:cNvSpPr/>
          <p:nvPr/>
        </p:nvSpPr>
        <p:spPr>
          <a:xfrm>
            <a:off x="1370012" y="902680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6" name="Google Shape;246;p25"/>
          <p:cNvSpPr txBox="1"/>
          <p:nvPr/>
        </p:nvSpPr>
        <p:spPr>
          <a:xfrm>
            <a:off x="1370012" y="1406221"/>
            <a:ext cx="9432912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Why focus specifically on 25 and younger?</a:t>
            </a:r>
            <a:endParaRPr sz="27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Why does Kairos Torch matter as its own branch of Kairos?</a:t>
            </a:r>
            <a:endParaRPr sz="27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Why is it not simply Kairos Inside for younger inmates?</a:t>
            </a:r>
            <a:endParaRPr sz="27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The answer: young people are still “becoming.”</a:t>
            </a:r>
            <a:endParaRPr sz="2700" dirty="0"/>
          </a:p>
        </p:txBody>
      </p:sp>
      <p:sp>
        <p:nvSpPr>
          <p:cNvPr id="249" name="Google Shape;249;p25"/>
          <p:cNvSpPr txBox="1"/>
          <p:nvPr/>
        </p:nvSpPr>
        <p:spPr>
          <a:xfrm>
            <a:off x="1385901" y="4821448"/>
            <a:ext cx="8399937" cy="202102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Their identity is still being formed</a:t>
            </a:r>
            <a:endParaRPr sz="27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Their future patterns are still being shaped</a:t>
            </a:r>
            <a:endParaRPr sz="27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7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Their view of God, self, authority, family, trust, love, and responsibility is still developing</a:t>
            </a:r>
            <a:endParaRPr sz="2700" dirty="0"/>
          </a:p>
        </p:txBody>
      </p:sp>
      <p:sp>
        <p:nvSpPr>
          <p:cNvPr id="244" name="Google Shape;244;p25"/>
          <p:cNvSpPr txBox="1"/>
          <p:nvPr/>
        </p:nvSpPr>
        <p:spPr>
          <a:xfrm>
            <a:off x="1385901" y="322578"/>
            <a:ext cx="481948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Why 25 and Younger Matters</a:t>
            </a:r>
          </a:p>
        </p:txBody>
      </p:sp>
      <p:sp>
        <p:nvSpPr>
          <p:cNvPr id="247" name="Google Shape;247;p25"/>
          <p:cNvSpPr txBox="1"/>
          <p:nvPr/>
        </p:nvSpPr>
        <p:spPr>
          <a:xfrm>
            <a:off x="1385901" y="3774019"/>
            <a:ext cx="5438727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Young People Are Still Becoming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7" name="Google Shape;257;p26"/>
          <p:cNvSpPr txBox="1"/>
          <p:nvPr/>
        </p:nvSpPr>
        <p:spPr>
          <a:xfrm>
            <a:off x="4369693" y="1852159"/>
            <a:ext cx="7541835" cy="425757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Who am I?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Do I matter?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Can I trust anyone?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Am I more than what I did?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Is there still a future for me?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Can I change?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Can God love me?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Will anyone stay?</a:t>
            </a:r>
            <a:endParaRPr sz="2800" dirty="0"/>
          </a:p>
        </p:txBody>
      </p:sp>
      <p:sp>
        <p:nvSpPr>
          <p:cNvPr id="255" name="Google Shape;255;p26"/>
          <p:cNvSpPr txBox="1"/>
          <p:nvPr/>
        </p:nvSpPr>
        <p:spPr>
          <a:xfrm>
            <a:off x="4369693" y="634168"/>
            <a:ext cx="423268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Every Young Person Asks</a:t>
            </a:r>
            <a:endParaRPr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/>
          <p:nvPr/>
        </p:nvSpPr>
        <p:spPr>
          <a:xfrm>
            <a:off x="268686" y="1581797"/>
            <a:ext cx="651152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The Masks Young People Learn to Wear</a:t>
            </a:r>
            <a:endParaRPr sz="3600" dirty="0"/>
          </a:p>
        </p:txBody>
      </p:sp>
      <p:sp>
        <p:nvSpPr>
          <p:cNvPr id="263" name="Google Shape;263;p27"/>
          <p:cNvSpPr/>
          <p:nvPr/>
        </p:nvSpPr>
        <p:spPr>
          <a:xfrm>
            <a:off x="303212" y="2179633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4" name="Google Shape;264;p27"/>
          <p:cNvSpPr txBox="1"/>
          <p:nvPr/>
        </p:nvSpPr>
        <p:spPr>
          <a:xfrm>
            <a:off x="565295" y="2722558"/>
            <a:ext cx="6249444" cy="35086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Toughness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Anger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Indifference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Humor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Silence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Performance</a:t>
            </a:r>
            <a:endParaRPr sz="26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“I don’t care”</a:t>
            </a:r>
            <a:endParaRPr sz="2600" dirty="0"/>
          </a:p>
        </p:txBody>
      </p:sp>
      <p:sp>
        <p:nvSpPr>
          <p:cNvPr id="265" name="Google Shape;265;p27"/>
          <p:cNvSpPr txBox="1"/>
          <p:nvPr/>
        </p:nvSpPr>
        <p:spPr>
          <a:xfrm>
            <a:off x="7086977" y="1575022"/>
            <a:ext cx="4612753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What Lives Under the Mask</a:t>
            </a:r>
            <a:endParaRPr sz="1600" dirty="0"/>
          </a:p>
        </p:txBody>
      </p:sp>
      <p:sp>
        <p:nvSpPr>
          <p:cNvPr id="266" name="Google Shape;266;p27"/>
          <p:cNvSpPr/>
          <p:nvPr/>
        </p:nvSpPr>
        <p:spPr>
          <a:xfrm>
            <a:off x="7086977" y="2163286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67" name="Google Shape;267;p27"/>
          <p:cNvSpPr txBox="1"/>
          <p:nvPr/>
        </p:nvSpPr>
        <p:spPr>
          <a:xfrm>
            <a:off x="7408985" y="2600424"/>
            <a:ext cx="4779840" cy="401131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Fear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Shame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Grief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Confusion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Anger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Trauma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Disappointment</a:t>
            </a:r>
            <a:endParaRPr sz="2600" dirty="0">
              <a:solidFill>
                <a:srgbClr val="042A5E"/>
              </a:solidFill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600" dirty="0">
                <a:solidFill>
                  <a:srgbClr val="042A5E"/>
                </a:solidFill>
              </a:rPr>
              <a:t>A deep desire to belong</a:t>
            </a:r>
            <a:endParaRPr sz="2600" dirty="0">
              <a:solidFill>
                <a:srgbClr val="042A5E"/>
              </a:solidFill>
            </a:endParaRPr>
          </a:p>
        </p:txBody>
      </p:sp>
      <p:cxnSp>
        <p:nvCxnSpPr>
          <p:cNvPr id="268" name="Google Shape;268;p27"/>
          <p:cNvCxnSpPr/>
          <p:nvPr/>
        </p:nvCxnSpPr>
        <p:spPr>
          <a:xfrm>
            <a:off x="6780212" y="1676400"/>
            <a:ext cx="76200" cy="4757543"/>
          </a:xfrm>
          <a:prstGeom prst="straightConnector1">
            <a:avLst/>
          </a:prstGeom>
          <a:noFill/>
          <a:ln w="41275" cap="flat" cmpd="sng">
            <a:solidFill>
              <a:srgbClr val="042A5E"/>
            </a:solidFill>
            <a:prstDash val="solid"/>
            <a:round/>
            <a:headEnd type="none" w="sm" len="sm"/>
            <a:tailEnd type="none" w="sm" len="sm"/>
          </a:ln>
        </p:spPr>
      </p:cxn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28"/>
          <p:cNvSpPr txBox="1"/>
          <p:nvPr/>
        </p:nvSpPr>
        <p:spPr>
          <a:xfrm>
            <a:off x="4369694" y="367854"/>
            <a:ext cx="491647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How Does a Mask Come Off?</a:t>
            </a:r>
          </a:p>
        </p:txBody>
      </p:sp>
      <p:sp>
        <p:nvSpPr>
          <p:cNvPr id="274" name="Google Shape;274;p28"/>
          <p:cNvSpPr/>
          <p:nvPr/>
        </p:nvSpPr>
        <p:spPr>
          <a:xfrm>
            <a:off x="4369693" y="949014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5" name="Google Shape;275;p28"/>
          <p:cNvSpPr txBox="1"/>
          <p:nvPr/>
        </p:nvSpPr>
        <p:spPr>
          <a:xfrm>
            <a:off x="4369693" y="1329467"/>
            <a:ext cx="7541835" cy="224672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usually because we gave a good talk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usually because we told them they should lower their walls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Not because we have a volunteer badge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young person begins to remove the mask when they believe the love is real, the room is safe, and the people will not disappear</a:t>
            </a:r>
            <a:endParaRPr sz="2000" dirty="0"/>
          </a:p>
        </p:txBody>
      </p:sp>
      <p:sp>
        <p:nvSpPr>
          <p:cNvPr id="276" name="Google Shape;276;p28"/>
          <p:cNvSpPr txBox="1"/>
          <p:nvPr/>
        </p:nvSpPr>
        <p:spPr>
          <a:xfrm>
            <a:off x="4369693" y="3498979"/>
            <a:ext cx="5139171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Consistent Christian Presence</a:t>
            </a:r>
          </a:p>
        </p:txBody>
      </p:sp>
      <p:sp>
        <p:nvSpPr>
          <p:cNvPr id="277" name="Google Shape;277;p28"/>
          <p:cNvSpPr/>
          <p:nvPr/>
        </p:nvSpPr>
        <p:spPr>
          <a:xfrm>
            <a:off x="4369693" y="4088932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8" name="Google Shape;278;p28"/>
          <p:cNvSpPr txBox="1"/>
          <p:nvPr/>
        </p:nvSpPr>
        <p:spPr>
          <a:xfrm>
            <a:off x="4369693" y="4592480"/>
            <a:ext cx="7541835" cy="16311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That does not happen instantly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It happens on the journey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It happens when someone shows up again, and again, and again</a:t>
            </a:r>
            <a:endParaRPr sz="20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0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It happens through the faithful presence of Christ’s people</a:t>
            </a:r>
            <a:endParaRPr sz="2000"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Google Shape;283;p29"/>
          <p:cNvSpPr txBox="1"/>
          <p:nvPr/>
        </p:nvSpPr>
        <p:spPr>
          <a:xfrm>
            <a:off x="4369693" y="626770"/>
            <a:ext cx="7118626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Mapping the Process Requires Passion</a:t>
            </a:r>
            <a:endParaRPr sz="1800" dirty="0"/>
          </a:p>
        </p:txBody>
      </p:sp>
      <p:sp>
        <p:nvSpPr>
          <p:cNvPr id="284" name="Google Shape;284;p29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5" name="Google Shape;285;p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570412" y="1819170"/>
            <a:ext cx="7118626" cy="4745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3"/>
          <p:cNvSpPr txBox="1"/>
          <p:nvPr/>
        </p:nvSpPr>
        <p:spPr>
          <a:xfrm>
            <a:off x="4338558" y="639408"/>
            <a:ext cx="405390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Vision and Mission</a:t>
            </a:r>
            <a:endParaRPr sz="2000" dirty="0"/>
          </a:p>
        </p:txBody>
      </p:sp>
      <p:sp>
        <p:nvSpPr>
          <p:cNvPr id="88" name="Google Shape;88;p3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9" name="Google Shape;89;p3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96069" y="1866072"/>
            <a:ext cx="7441427" cy="48394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30"/>
          <p:cNvSpPr/>
          <p:nvPr/>
        </p:nvSpPr>
        <p:spPr>
          <a:xfrm>
            <a:off x="4369693" y="1040883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3" name="Google Shape;293;p30"/>
          <p:cNvSpPr txBox="1"/>
          <p:nvPr/>
        </p:nvSpPr>
        <p:spPr>
          <a:xfrm>
            <a:off x="4369693" y="1700873"/>
            <a:ext cx="7541835" cy="32521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If Kairos reaches someone at 45, that matters</a:t>
            </a:r>
            <a:endParaRPr dirty="0"/>
          </a:p>
          <a:p>
            <a:pPr marL="0" marR="0" lvl="0" indent="0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If Kairos reaches someone at 25, we may be reaching a future father, mother, spouse, employee, church member, mentor, or community leader before destructive patterns harden more deeply</a:t>
            </a:r>
            <a:endParaRPr dirty="0"/>
          </a:p>
          <a:p>
            <a:pPr marL="0" marR="0" lvl="0" indent="0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4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Kairos Torch is an opportunity to walk with young people early enough for the journey to change direction</a:t>
            </a:r>
            <a:endParaRPr dirty="0"/>
          </a:p>
        </p:txBody>
      </p:sp>
      <p:sp>
        <p:nvSpPr>
          <p:cNvPr id="294" name="Google Shape;294;p30"/>
          <p:cNvSpPr txBox="1"/>
          <p:nvPr/>
        </p:nvSpPr>
        <p:spPr>
          <a:xfrm>
            <a:off x="4267738" y="5010834"/>
            <a:ext cx="7541834" cy="16302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99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We are not simply talking about program history.</a:t>
            </a:r>
            <a:br>
              <a:rPr lang="en-US" sz="2499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en-US" sz="2499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We are talking about changed trajectories.</a:t>
            </a:r>
            <a:br>
              <a:rPr lang="en-US" sz="2499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</a:br>
            <a:r>
              <a:rPr lang="en-US" sz="2499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We are talking about young lives headed one direction until Jesus met them on the road.</a:t>
            </a:r>
            <a:endParaRPr dirty="0"/>
          </a:p>
        </p:txBody>
      </p:sp>
      <p:sp>
        <p:nvSpPr>
          <p:cNvPr id="291" name="Google Shape;291;p30"/>
          <p:cNvSpPr txBox="1"/>
          <p:nvPr/>
        </p:nvSpPr>
        <p:spPr>
          <a:xfrm>
            <a:off x="4344722" y="450580"/>
            <a:ext cx="362216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Changed Trajectories</a:t>
            </a:r>
            <a:endParaRPr sz="1800" dirty="0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7100D48B-464F-0651-6438-F716FC47B933}"/>
              </a:ext>
            </a:extLst>
          </p:cNvPr>
          <p:cNvCxnSpPr/>
          <p:nvPr/>
        </p:nvCxnSpPr>
        <p:spPr>
          <a:xfrm>
            <a:off x="7033847" y="4914900"/>
            <a:ext cx="1820008" cy="0"/>
          </a:xfrm>
          <a:prstGeom prst="line">
            <a:avLst/>
          </a:prstGeom>
          <a:ln>
            <a:solidFill>
              <a:srgbClr val="FFC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1"/>
          <p:cNvSpPr txBox="1"/>
          <p:nvPr/>
        </p:nvSpPr>
        <p:spPr>
          <a:xfrm>
            <a:off x="4369693" y="626770"/>
            <a:ext cx="283228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Sacred Journey</a:t>
            </a:r>
            <a:endParaRPr sz="1800" dirty="0"/>
          </a:p>
        </p:txBody>
      </p:sp>
      <p:sp>
        <p:nvSpPr>
          <p:cNvPr id="301" name="Google Shape;301;p31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02" name="Google Shape;302;p31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9693" y="1881532"/>
            <a:ext cx="7661067" cy="431164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4"/>
          <p:cNvSpPr txBox="1"/>
          <p:nvPr/>
        </p:nvSpPr>
        <p:spPr>
          <a:xfrm>
            <a:off x="4396069" y="635567"/>
            <a:ext cx="5963684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Torch: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From Need to Ministry</a:t>
            </a:r>
            <a:endParaRPr lang="en-US" sz="3600" dirty="0"/>
          </a:p>
        </p:txBody>
      </p:sp>
      <p:sp>
        <p:nvSpPr>
          <p:cNvPr id="95" name="Google Shape;95;p4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6" name="Google Shape;96;p4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689013" y="2452023"/>
            <a:ext cx="6907001" cy="38268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5"/>
          <p:cNvSpPr txBox="1"/>
          <p:nvPr/>
        </p:nvSpPr>
        <p:spPr>
          <a:xfrm>
            <a:off x="1962028" y="1945357"/>
            <a:ext cx="7132915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Kairos Torch: </a:t>
            </a: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From Need to Ministry</a:t>
            </a:r>
            <a:endParaRPr lang="en-US" dirty="0"/>
          </a:p>
        </p:txBody>
      </p:sp>
      <p:sp>
        <p:nvSpPr>
          <p:cNvPr id="102" name="Google Shape;102;p5"/>
          <p:cNvSpPr/>
          <p:nvPr/>
        </p:nvSpPr>
        <p:spPr>
          <a:xfrm>
            <a:off x="1979612" y="252686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3" name="Google Shape;103;p5"/>
          <p:cNvSpPr txBox="1"/>
          <p:nvPr/>
        </p:nvSpPr>
        <p:spPr>
          <a:xfrm>
            <a:off x="1979612" y="3284957"/>
            <a:ext cx="8843718" cy="2882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342797" marR="0" lvl="0" indent="-342797" algn="l" rtl="0">
              <a:spcBef>
                <a:spcPts val="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Tom Johnson explored “</a:t>
            </a:r>
            <a:r>
              <a:rPr lang="en-US" sz="2800" b="1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Torch</a:t>
            </a: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” at the request of a federal prison chaplain in Miami, Florida</a:t>
            </a:r>
            <a:endParaRPr dirty="0"/>
          </a:p>
          <a:p>
            <a:pPr marL="342797" marR="0" lvl="0" indent="-342797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The need: serve younger inmates and provide a positive family experience</a:t>
            </a:r>
            <a:endParaRPr dirty="0"/>
          </a:p>
          <a:p>
            <a:pPr marL="342797" marR="0" lvl="0" indent="-342797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co-ed model emerged with experienced Kairos volunteers and spouses serving younger inmates</a:t>
            </a:r>
            <a:endParaRPr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6"/>
          <p:cNvSpPr txBox="1"/>
          <p:nvPr/>
        </p:nvSpPr>
        <p:spPr>
          <a:xfrm>
            <a:off x="4404863" y="538505"/>
            <a:ext cx="393473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Advancing the Program</a:t>
            </a:r>
            <a:endParaRPr sz="1800" dirty="0"/>
          </a:p>
        </p:txBody>
      </p:sp>
      <p:sp>
        <p:nvSpPr>
          <p:cNvPr id="109" name="Google Shape;109;p6"/>
          <p:cNvSpPr/>
          <p:nvPr/>
        </p:nvSpPr>
        <p:spPr>
          <a:xfrm>
            <a:off x="4369693" y="1111224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10;p6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290562" y="1808784"/>
            <a:ext cx="7702146" cy="496129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"/>
          <p:cNvSpPr/>
          <p:nvPr/>
        </p:nvSpPr>
        <p:spPr>
          <a:xfrm>
            <a:off x="1598612" y="237446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7" name="Google Shape;117;p7"/>
          <p:cNvSpPr txBox="1"/>
          <p:nvPr/>
        </p:nvSpPr>
        <p:spPr>
          <a:xfrm>
            <a:off x="1598612" y="3001107"/>
            <a:ext cx="9259888" cy="34162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Youth are still forming identity, direction, trust, and hope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Kairos Torch encourages youth to realize their God-given potential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Kairos Torch develops life skills necessary for a productive future</a:t>
            </a:r>
            <a:endParaRPr sz="28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8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Kairos Torch creates a Christ-centered environment where young people can begin telling the truth</a:t>
            </a:r>
            <a:endParaRPr sz="2800" dirty="0"/>
          </a:p>
        </p:txBody>
      </p:sp>
      <p:sp>
        <p:nvSpPr>
          <p:cNvPr id="115" name="Google Shape;115;p7"/>
          <p:cNvSpPr txBox="1"/>
          <p:nvPr/>
        </p:nvSpPr>
        <p:spPr>
          <a:xfrm>
            <a:off x="1598612" y="1807269"/>
            <a:ext cx="4848122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Why Kairos Torch Exists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8"/>
          <p:cNvSpPr txBox="1"/>
          <p:nvPr/>
        </p:nvSpPr>
        <p:spPr>
          <a:xfrm>
            <a:off x="4369693" y="626770"/>
            <a:ext cx="4757008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Four Guiding Questions</a:t>
            </a:r>
          </a:p>
        </p:txBody>
      </p:sp>
      <p:sp>
        <p:nvSpPr>
          <p:cNvPr id="124" name="Google Shape;124;p8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5" name="Google Shape;125;p8"/>
          <p:cNvSpPr txBox="1"/>
          <p:nvPr/>
        </p:nvSpPr>
        <p:spPr>
          <a:xfrm>
            <a:off x="4369693" y="1799403"/>
            <a:ext cx="7541835" cy="47345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What happens when:</a:t>
            </a:r>
            <a:endParaRPr sz="2500" dirty="0"/>
          </a:p>
          <a:p>
            <a:pPr marL="285664" marR="0" lvl="0" indent="-285664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a young person encounters the love of Jesus before the trajectory of life becomes more deeply set?</a:t>
            </a:r>
            <a:endParaRPr lang="en-US"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664" marR="0" lvl="0" indent="-285664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someone who survives by wearing masks experiences a safe place to begin telling the truth?</a:t>
            </a:r>
            <a:endParaRPr lang="en-US" sz="2500" dirty="0"/>
          </a:p>
          <a:p>
            <a:pPr marL="285664" marR="0" lvl="0" indent="-285664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volunteers continue walking with young people for six months?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664" marR="0" lvl="0" indent="-285664" algn="l" rtl="0">
              <a:spcBef>
                <a:spcPts val="800"/>
              </a:spcBef>
              <a:spcAft>
                <a:spcPts val="0"/>
              </a:spcAft>
              <a:buClr>
                <a:srgbClr val="042A5E"/>
              </a:buClr>
              <a:buSzPts val="2800"/>
              <a:buFont typeface="Arial"/>
              <a:buChar char="•"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God raises up mature peer mentors inside adult institutions?</a:t>
            </a:r>
            <a:endParaRPr sz="2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/>
          <p:nvPr/>
        </p:nvSpPr>
        <p:spPr>
          <a:xfrm>
            <a:off x="4369693" y="1216728"/>
            <a:ext cx="1828324" cy="54850"/>
          </a:xfrm>
          <a:prstGeom prst="rect">
            <a:avLst/>
          </a:prstGeom>
          <a:solidFill>
            <a:srgbClr val="F2B400"/>
          </a:solidFill>
          <a:ln>
            <a:noFill/>
          </a:ln>
          <a:effectLst>
            <a:outerShdw blurRad="40000" dist="23000" dir="5400000" rotWithShape="0">
              <a:srgbClr val="000000">
                <a:alpha val="34901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799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2" name="Google Shape;132;p9"/>
          <p:cNvSpPr txBox="1"/>
          <p:nvPr/>
        </p:nvSpPr>
        <p:spPr>
          <a:xfrm>
            <a:off x="4378485" y="1764228"/>
            <a:ext cx="7541835" cy="358042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Forging relationships with facilities and volunteers requires a “spark”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Memorandum of Understanding, clearances, and trust open institutional doors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Ida’s spark: Southwest Oklahoma Juvenile Center, Manitou, Oklahoma</a:t>
            </a:r>
            <a:endParaRPr sz="25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Juan’s spark: Marion, </a:t>
            </a:r>
            <a:endParaRPr sz="2500" dirty="0"/>
          </a:p>
          <a:p>
            <a:pPr marL="0" marR="0" lvl="0" indent="0" algn="l" rtl="0">
              <a:spcBef>
                <a:spcPts val="800"/>
              </a:spcBef>
              <a:spcAft>
                <a:spcPts val="0"/>
              </a:spcAft>
              <a:buNone/>
            </a:pPr>
            <a:r>
              <a:rPr lang="en-US" sz="2500" b="0" i="0" u="none" strike="noStrike" cap="none" dirty="0">
                <a:solidFill>
                  <a:srgbClr val="042A5E"/>
                </a:solidFill>
                <a:latin typeface="Arial"/>
                <a:ea typeface="Arial"/>
                <a:cs typeface="Arial"/>
                <a:sym typeface="Arial"/>
              </a:rPr>
              <a:t>Ohio</a:t>
            </a:r>
            <a:endParaRPr sz="2500" dirty="0"/>
          </a:p>
        </p:txBody>
      </p:sp>
      <p:pic>
        <p:nvPicPr>
          <p:cNvPr id="133" name="Google Shape;133;p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7614138" y="3991709"/>
            <a:ext cx="3886200" cy="233875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30" name="Google Shape;130;p9"/>
          <p:cNvSpPr txBox="1"/>
          <p:nvPr/>
        </p:nvSpPr>
        <p:spPr>
          <a:xfrm>
            <a:off x="4369693" y="635563"/>
            <a:ext cx="7723140" cy="12002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600" b="1" i="0" u="none" strike="noStrike" cap="none" dirty="0">
                <a:solidFill>
                  <a:srgbClr val="042A5E"/>
                </a:solidFill>
                <a:latin typeface="Play"/>
                <a:ea typeface="Play"/>
                <a:cs typeface="Play"/>
                <a:sym typeface="Play"/>
              </a:rPr>
              <a:t>Mapping the Process Requires Passion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Blank Slide - No Logo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62BFDBB36367C4BB4377F76BAFC1C21" ma:contentTypeVersion="13" ma:contentTypeDescription="Create a new document." ma:contentTypeScope="" ma:versionID="5d4f767ecedfd4a7f16010f009cdd968">
  <xsd:schema xmlns:xsd="http://www.w3.org/2001/XMLSchema" xmlns:xs="http://www.w3.org/2001/XMLSchema" xmlns:p="http://schemas.microsoft.com/office/2006/metadata/properties" xmlns:ns2="52f1d09e-bad4-47cb-86a3-6edf92aaba1f" xmlns:ns3="fbd3adbe-0a6f-483c-8432-8addf16505f2" targetNamespace="http://schemas.microsoft.com/office/2006/metadata/properties" ma:root="true" ma:fieldsID="059f907684cdc981476f6a36e1e73698" ns2:_="" ns3:_="">
    <xsd:import namespace="52f1d09e-bad4-47cb-86a3-6edf92aaba1f"/>
    <xsd:import namespace="fbd3adbe-0a6f-483c-8432-8addf16505f2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SearchProperties" minOccurs="0"/>
                <xsd:element ref="ns2:lcf76f155ced4ddcb4097134ff3c332f" minOccurs="0"/>
                <xsd:element ref="ns3:TaxCatchAll" minOccurs="0"/>
                <xsd:element ref="ns2:MediaServiceDateTaken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LengthInSecond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2f1d09e-bad4-47cb-86a3-6edf92aaba1f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SearchProperties" ma:index="10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lcf76f155ced4ddcb4097134ff3c332f" ma:index="12" nillable="true" ma:taxonomy="true" ma:internalName="lcf76f155ced4ddcb4097134ff3c332f" ma:taxonomyFieldName="MediaServiceImageTags" ma:displayName="Image Tags" ma:readOnly="false" ma:fieldId="{5cf76f15-5ced-4ddc-b409-7134ff3c332f}" ma:taxonomyMulti="true" ma:sspId="09e0aea5-e7cf-4fda-ae09-baa9878f5d9a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14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CR" ma:index="15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LengthInSeconds" ma:index="18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19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0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bd3adbe-0a6f-483c-8432-8addf16505f2" elementFormDefault="qualified">
    <xsd:import namespace="http://schemas.microsoft.com/office/2006/documentManagement/types"/>
    <xsd:import namespace="http://schemas.microsoft.com/office/infopath/2007/PartnerControls"/>
    <xsd:element name="TaxCatchAll" ma:index="13" nillable="true" ma:displayName="Taxonomy Catch All Column" ma:hidden="true" ma:list="{e3edacbd-60b4-46b7-977a-29ba11ad8c6d}" ma:internalName="TaxCatchAll" ma:showField="CatchAllData" ma:web="fbd3adbe-0a6f-483c-8432-8addf16505f2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52f1d09e-bad4-47cb-86a3-6edf92aaba1f">
      <Terms xmlns="http://schemas.microsoft.com/office/infopath/2007/PartnerControls"/>
    </lcf76f155ced4ddcb4097134ff3c332f>
    <TaxCatchAll xmlns="fbd3adbe-0a6f-483c-8432-8addf16505f2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CDE1D437-50DC-4549-BAC3-225641EFC53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52f1d09e-bad4-47cb-86a3-6edf92aaba1f"/>
    <ds:schemaRef ds:uri="fbd3adbe-0a6f-483c-8432-8addf16505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E60B47A4-914F-47F5-B80C-E8F0D8E169AB}">
  <ds:schemaRefs>
    <ds:schemaRef ds:uri="http://schemas.microsoft.com/office/2006/metadata/properties"/>
    <ds:schemaRef ds:uri="http://schemas.microsoft.com/office/infopath/2007/PartnerControls"/>
    <ds:schemaRef ds:uri="52f1d09e-bad4-47cb-86a3-6edf92aaba1f"/>
    <ds:schemaRef ds:uri="fbd3adbe-0a6f-483c-8432-8addf16505f2"/>
  </ds:schemaRefs>
</ds:datastoreItem>
</file>

<file path=customXml/itemProps3.xml><?xml version="1.0" encoding="utf-8"?>
<ds:datastoreItem xmlns:ds="http://schemas.openxmlformats.org/officeDocument/2006/customXml" ds:itemID="{353C56E0-657E-43FE-840B-3E77B9EA97EF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2719</TotalTime>
  <Words>1007</Words>
  <Application>Microsoft Office PowerPoint</Application>
  <PresentationFormat>Custom</PresentationFormat>
  <Paragraphs>138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5" baseType="lpstr">
      <vt:lpstr>Arial</vt:lpstr>
      <vt:lpstr>Calibri</vt:lpstr>
      <vt:lpstr>Play</vt:lpstr>
      <vt:lpstr>Blank Slide - No Logo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Andy Perry</dc:creator>
  <cp:lastModifiedBy>Kimberly Bloom</cp:lastModifiedBy>
  <cp:revision>3</cp:revision>
  <dcterms:created xsi:type="dcterms:W3CDTF">2022-04-28T17:23:48Z</dcterms:created>
  <dcterms:modified xsi:type="dcterms:W3CDTF">2026-07-15T17:53:03Z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0x010100E62BFDBB36367C4BB4377F76BAFC1C21</vt:lpwstr>
  </property>
  <property fmtid="{D5CDD505-2E9C-101B-9397-08002B2CF9AE}" pid="3" name="MediaServiceImageTags">
    <vt:lpwstr/>
  </property>
</Properties>
</file>